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rawings/drawing2.xml" ContentType="application/vnd.openxmlformats-officedocument.drawingml.chartshapes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drawings/drawing3.xml" ContentType="application/vnd.openxmlformats-officedocument.drawingml.chartshape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0"/>
  </p:notesMasterIdLst>
  <p:sldIdLst>
    <p:sldId id="256" r:id="rId2"/>
    <p:sldId id="299" r:id="rId3"/>
    <p:sldId id="378" r:id="rId4"/>
    <p:sldId id="379" r:id="rId5"/>
    <p:sldId id="380" r:id="rId6"/>
    <p:sldId id="381" r:id="rId7"/>
    <p:sldId id="405" r:id="rId8"/>
    <p:sldId id="398" r:id="rId9"/>
    <p:sldId id="288" r:id="rId10"/>
    <p:sldId id="355" r:id="rId11"/>
    <p:sldId id="266" r:id="rId12"/>
    <p:sldId id="384" r:id="rId13"/>
    <p:sldId id="385" r:id="rId14"/>
    <p:sldId id="386" r:id="rId15"/>
    <p:sldId id="387" r:id="rId16"/>
    <p:sldId id="406" r:id="rId17"/>
    <p:sldId id="400" r:id="rId18"/>
    <p:sldId id="291" r:id="rId19"/>
    <p:sldId id="354" r:id="rId20"/>
    <p:sldId id="305" r:id="rId21"/>
    <p:sldId id="390" r:id="rId22"/>
    <p:sldId id="391" r:id="rId23"/>
    <p:sldId id="392" r:id="rId24"/>
    <p:sldId id="393" r:id="rId25"/>
    <p:sldId id="407" r:id="rId26"/>
    <p:sldId id="404" r:id="rId27"/>
    <p:sldId id="316" r:id="rId28"/>
    <p:sldId id="35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15" autoAdjust="0"/>
    <p:restoredTop sz="94624" autoAdjust="0"/>
  </p:normalViewPr>
  <p:slideViewPr>
    <p:cSldViewPr>
      <p:cViewPr varScale="1">
        <p:scale>
          <a:sx n="81" d="100"/>
          <a:sy n="81" d="100"/>
        </p:scale>
        <p:origin x="107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FD4-43B1-922C-D45C29FDC695}"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FD4-43B1-922C-D45C29FDC695}"/>
                </c:ext>
              </c:extLst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BFD4-43B1-922C-D45C29FDC695}"/>
                </c:ext>
              </c:extLst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BFD4-43B1-922C-D45C29FDC695}"/>
                </c:ext>
              </c:extLst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BFD4-43B1-922C-D45C29FDC695}"/>
                </c:ext>
              </c:extLst>
            </c:dLbl>
            <c:dLbl>
              <c:idx val="6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BFD4-43B1-922C-D45C29FDC695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Гимназия №11</c:v>
                </c:pt>
                <c:pt idx="1">
                  <c:v>Лицей №12</c:v>
                </c:pt>
                <c:pt idx="2">
                  <c:v>ООШ №1</c:v>
                </c:pt>
                <c:pt idx="3">
                  <c:v>СОШ №10</c:v>
                </c:pt>
                <c:pt idx="4">
                  <c:v>СОШ №13</c:v>
                </c:pt>
                <c:pt idx="5">
                  <c:v>СОШ №2</c:v>
                </c:pt>
                <c:pt idx="6">
                  <c:v>СОШ №3</c:v>
                </c:pt>
                <c:pt idx="7">
                  <c:v>СОШ №4</c:v>
                </c:pt>
                <c:pt idx="8">
                  <c:v>СОШ №5</c:v>
                </c:pt>
                <c:pt idx="9">
                  <c:v>СОШ №6</c:v>
                </c:pt>
                <c:pt idx="10">
                  <c:v>СОШ №7</c:v>
                </c:pt>
                <c:pt idx="11">
                  <c:v>СОШ №8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FD4-43B1-922C-D45C29FDC6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1197440"/>
        <c:axId val="71198976"/>
      </c:barChart>
      <c:catAx>
        <c:axId val="711974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71198976"/>
        <c:crosses val="autoZero"/>
        <c:auto val="1"/>
        <c:lblAlgn val="ctr"/>
        <c:lblOffset val="100"/>
        <c:noMultiLvlLbl val="0"/>
      </c:catAx>
      <c:valAx>
        <c:axId val="71198976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711974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35185185185186463"/>
                  <c:y val="-1.122413312352158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205-42E7-8972-4A6ED9340918}"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205-42E7-8972-4A6ED9340918}"/>
                </c:ext>
              </c:extLst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9205-42E7-8972-4A6ED9340918}"/>
                </c:ext>
              </c:extLst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9205-42E7-8972-4A6ED9340918}"/>
                </c:ext>
              </c:extLst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9205-42E7-8972-4A6ED9340918}"/>
                </c:ext>
              </c:extLst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9205-42E7-8972-4A6ED9340918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205-42E7-8972-4A6ED9340918}"/>
                </c:ext>
              </c:extLst>
            </c:dLbl>
            <c:dLbl>
              <c:idx val="7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9205-42E7-8972-4A6ED9340918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205-42E7-8972-4A6ED9340918}"/>
                </c:ext>
              </c:extLst>
            </c:dLbl>
            <c:dLbl>
              <c:idx val="9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9205-42E7-8972-4A6ED9340918}"/>
                </c:ext>
              </c:extLst>
            </c:dLbl>
            <c:dLbl>
              <c:idx val="1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9205-42E7-8972-4A6ED9340918}"/>
                </c:ext>
              </c:extLst>
            </c:dLbl>
            <c:dLbl>
              <c:idx val="1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9205-42E7-8972-4A6ED9340918}"/>
                </c:ext>
              </c:extLst>
            </c:dLbl>
            <c:dLbl>
              <c:idx val="1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9205-42E7-8972-4A6ED9340918}"/>
                </c:ext>
              </c:extLst>
            </c:dLbl>
            <c:dLbl>
              <c:idx val="1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9205-42E7-8972-4A6ED9340918}"/>
                </c:ext>
              </c:extLst>
            </c:dLbl>
            <c:dLbl>
              <c:idx val="1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9205-42E7-8972-4A6ED9340918}"/>
                </c:ext>
              </c:extLst>
            </c:dLbl>
            <c:dLbl>
              <c:idx val="1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9205-42E7-8972-4A6ED9340918}"/>
                </c:ext>
              </c:extLst>
            </c:dLbl>
            <c:dLbl>
              <c:idx val="16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9205-42E7-8972-4A6ED9340918}"/>
                </c:ext>
              </c:extLst>
            </c:dLbl>
            <c:dLbl>
              <c:idx val="17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9205-42E7-8972-4A6ED9340918}"/>
                </c:ext>
              </c:extLst>
            </c:dLbl>
            <c:dLbl>
              <c:idx val="18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9205-42E7-8972-4A6ED93409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Лист1!$A$2:$A$21</c:f>
              <c:strCache>
                <c:ptCount val="20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Н – Чершелинская ООШ</c:v>
                </c:pt>
                <c:pt idx="3">
                  <c:v>Ст – Иштерякская ООШ</c:v>
                </c:pt>
                <c:pt idx="4">
                  <c:v>Урдалинская ООШ</c:v>
                </c:pt>
                <c:pt idx="5">
                  <c:v>Куакбашская ООШ</c:v>
                </c:pt>
                <c:pt idx="6">
                  <c:v>Сугушлинская ООШ</c:v>
                </c:pt>
                <c:pt idx="7">
                  <c:v>Керлигачская ООШ</c:v>
                </c:pt>
                <c:pt idx="8">
                  <c:v>Н. -Чершелин. ш – дет. сад</c:v>
                </c:pt>
                <c:pt idx="9">
                  <c:v>Н.Серёжкинская ООШ</c:v>
                </c:pt>
                <c:pt idx="10">
                  <c:v>Каркалинская ООШ</c:v>
                </c:pt>
                <c:pt idx="11">
                  <c:v>Урмышлинская ООШ</c:v>
                </c:pt>
                <c:pt idx="12">
                  <c:v>Зай -Каратайская ООШ </c:v>
                </c:pt>
                <c:pt idx="13">
                  <c:v>Ивановская ООШ</c:v>
                </c:pt>
                <c:pt idx="14">
                  <c:v>Ст-Письмянская ООШ</c:v>
                </c:pt>
                <c:pt idx="15">
                  <c:v>Старо - Кувакская СОШ</c:v>
                </c:pt>
                <c:pt idx="16">
                  <c:v>Сарабикуловская ООШ</c:v>
                </c:pt>
                <c:pt idx="17">
                  <c:v>Тимяшевская СОШ</c:v>
                </c:pt>
                <c:pt idx="18">
                  <c:v>Подлесная ООШ</c:v>
                </c:pt>
                <c:pt idx="19">
                  <c:v>Шугуровская СОШ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9205-42E7-8972-4A6ED93409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580608"/>
        <c:axId val="86631552"/>
      </c:barChart>
      <c:catAx>
        <c:axId val="865806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6631552"/>
        <c:crosses val="autoZero"/>
        <c:auto val="1"/>
        <c:lblAlgn val="ctr"/>
        <c:lblOffset val="100"/>
        <c:noMultiLvlLbl val="0"/>
      </c:catAx>
      <c:valAx>
        <c:axId val="86631552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86580608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4666930631823355E-2"/>
          <c:y val="8.8871575094239376E-4"/>
          <c:w val="0.93533311295216726"/>
          <c:h val="0.7136397533642019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СОШ №3</c:v>
                </c:pt>
                <c:pt idx="1">
                  <c:v>Лицей №12</c:v>
                </c:pt>
                <c:pt idx="2">
                  <c:v>СОШ №5</c:v>
                </c:pt>
                <c:pt idx="3">
                  <c:v>СОШ №7</c:v>
                </c:pt>
                <c:pt idx="4">
                  <c:v>СОШ №2</c:v>
                </c:pt>
                <c:pt idx="5">
                  <c:v>Гимназия №11</c:v>
                </c:pt>
                <c:pt idx="6">
                  <c:v>СОШ №13</c:v>
                </c:pt>
                <c:pt idx="7">
                  <c:v>СОШ №8</c:v>
                </c:pt>
                <c:pt idx="8">
                  <c:v>СОШ №4</c:v>
                </c:pt>
                <c:pt idx="9">
                  <c:v>СОШ №6</c:v>
                </c:pt>
                <c:pt idx="10">
                  <c:v>СОШ №10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0.95000000000000007</c:v>
                </c:pt>
                <c:pt idx="2">
                  <c:v>0.88</c:v>
                </c:pt>
                <c:pt idx="3">
                  <c:v>0.84000000000000008</c:v>
                </c:pt>
                <c:pt idx="4">
                  <c:v>0.83000000000000007</c:v>
                </c:pt>
                <c:pt idx="5">
                  <c:v>0.82000000000000006</c:v>
                </c:pt>
                <c:pt idx="6">
                  <c:v>0.78</c:v>
                </c:pt>
                <c:pt idx="7">
                  <c:v>0.76000000000000012</c:v>
                </c:pt>
                <c:pt idx="8">
                  <c:v>0.73000000000000009</c:v>
                </c:pt>
                <c:pt idx="9">
                  <c:v>0.72000000000000008</c:v>
                </c:pt>
                <c:pt idx="10">
                  <c:v>0.71000000000000008</c:v>
                </c:pt>
                <c:pt idx="11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7C-4077-AE5B-1266350FF4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659840"/>
        <c:axId val="86661376"/>
      </c:barChart>
      <c:catAx>
        <c:axId val="86659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6661376"/>
        <c:crosses val="autoZero"/>
        <c:auto val="1"/>
        <c:lblAlgn val="ctr"/>
        <c:lblOffset val="100"/>
        <c:noMultiLvlLbl val="0"/>
      </c:catAx>
      <c:valAx>
        <c:axId val="86661376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8665984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A20-4169-9D9C-FDAEF52F92E5}"/>
                </c:ext>
              </c:extLst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A20-4169-9D9C-FDAEF52F92E5}"/>
                </c:ext>
              </c:extLst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A20-4169-9D9C-FDAEF52F92E5}"/>
                </c:ext>
              </c:extLst>
            </c:dLbl>
            <c:dLbl>
              <c:idx val="7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1A20-4169-9D9C-FDAEF52F92E5}"/>
                </c:ext>
              </c:extLst>
            </c:dLbl>
            <c:dLbl>
              <c:idx val="9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1A20-4169-9D9C-FDAEF52F92E5}"/>
                </c:ext>
              </c:extLst>
            </c:dLbl>
            <c:dLbl>
              <c:idx val="1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1A20-4169-9D9C-FDAEF52F92E5}"/>
                </c:ext>
              </c:extLst>
            </c:dLbl>
            <c:dLbl>
              <c:idx val="1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1A20-4169-9D9C-FDAEF52F92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Лист1!$A$2:$A$20</c:f>
              <c:strCache>
                <c:ptCount val="19"/>
                <c:pt idx="0">
                  <c:v>Урмышлинская ООШ</c:v>
                </c:pt>
                <c:pt idx="1">
                  <c:v>Керлигачская ООШ</c:v>
                </c:pt>
                <c:pt idx="2">
                  <c:v>Ст-Письмянская ООШ</c:v>
                </c:pt>
                <c:pt idx="3">
                  <c:v>Ивановская ООШ</c:v>
                </c:pt>
                <c:pt idx="4">
                  <c:v>Куакбашская ООШ</c:v>
                </c:pt>
                <c:pt idx="5">
                  <c:v>Федотовская ООШ</c:v>
                </c:pt>
                <c:pt idx="6">
                  <c:v>Подлесная ООШ</c:v>
                </c:pt>
                <c:pt idx="7">
                  <c:v>Сугушлинская ООШ</c:v>
                </c:pt>
                <c:pt idx="8">
                  <c:v>Шугуровская СОШ </c:v>
                </c:pt>
                <c:pt idx="9">
                  <c:v>Зай -Каратайская ООШ </c:v>
                </c:pt>
                <c:pt idx="10">
                  <c:v>Тимяшевская СОШ</c:v>
                </c:pt>
                <c:pt idx="11">
                  <c:v>СОШ им. Горького</c:v>
                </c:pt>
                <c:pt idx="12">
                  <c:v>Н.Серёжкинская ООШ</c:v>
                </c:pt>
                <c:pt idx="13">
                  <c:v>Сарабикуловская ООШ</c:v>
                </c:pt>
                <c:pt idx="14">
                  <c:v>Старо - Кувакская СОШ</c:v>
                </c:pt>
                <c:pt idx="15">
                  <c:v>Ст – Иштерякская ООШ</c:v>
                </c:pt>
                <c:pt idx="16">
                  <c:v>Н – Чершелинская ООШ</c:v>
                </c:pt>
                <c:pt idx="17">
                  <c:v>Н. -Чершелин. ш – дет. сад</c:v>
                </c:pt>
                <c:pt idx="18">
                  <c:v>Каркалинская ООШ</c:v>
                </c:pt>
              </c:strCache>
            </c:strRef>
          </c:cat>
          <c:val>
            <c:numRef>
              <c:f>Лист1!$B$2:$B$20</c:f>
              <c:numCache>
                <c:formatCode>0%</c:formatCode>
                <c:ptCount val="1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0.95000000000000029</c:v>
                </c:pt>
                <c:pt idx="9">
                  <c:v>0.83000000000000029</c:v>
                </c:pt>
                <c:pt idx="10">
                  <c:v>0.81</c:v>
                </c:pt>
                <c:pt idx="11">
                  <c:v>0.8</c:v>
                </c:pt>
                <c:pt idx="12">
                  <c:v>0.8</c:v>
                </c:pt>
                <c:pt idx="13">
                  <c:v>0.75000000000000033</c:v>
                </c:pt>
                <c:pt idx="14">
                  <c:v>0.73000000000000032</c:v>
                </c:pt>
                <c:pt idx="15">
                  <c:v>0.7100000000000003</c:v>
                </c:pt>
                <c:pt idx="16">
                  <c:v>0.7100000000000003</c:v>
                </c:pt>
                <c:pt idx="17">
                  <c:v>0.66000000000000036</c:v>
                </c:pt>
                <c:pt idx="18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1A20-4169-9D9C-FDAEF52F92E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86985344"/>
        <c:axId val="87003520"/>
      </c:barChart>
      <c:catAx>
        <c:axId val="869853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7003520"/>
        <c:crosses val="autoZero"/>
        <c:auto val="1"/>
        <c:lblAlgn val="ctr"/>
        <c:lblOffset val="100"/>
        <c:noMultiLvlLbl val="0"/>
      </c:catAx>
      <c:valAx>
        <c:axId val="87003520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86985344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35185185185186441"/>
                  <c:y val="-1.122413312352158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92E-44A8-B0B5-45B945E1B9E4}"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92E-44A8-B0B5-45B945E1B9E4}"/>
                </c:ext>
              </c:extLst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92E-44A8-B0B5-45B945E1B9E4}"/>
                </c:ext>
              </c:extLst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92E-44A8-B0B5-45B945E1B9E4}"/>
                </c:ext>
              </c:extLst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292E-44A8-B0B5-45B945E1B9E4}"/>
                </c:ext>
              </c:extLst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92E-44A8-B0B5-45B945E1B9E4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92E-44A8-B0B5-45B945E1B9E4}"/>
                </c:ext>
              </c:extLst>
            </c:dLbl>
            <c:dLbl>
              <c:idx val="7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292E-44A8-B0B5-45B945E1B9E4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92E-44A8-B0B5-45B945E1B9E4}"/>
                </c:ext>
              </c:extLst>
            </c:dLbl>
            <c:dLbl>
              <c:idx val="9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292E-44A8-B0B5-45B945E1B9E4}"/>
                </c:ext>
              </c:extLst>
            </c:dLbl>
            <c:dLbl>
              <c:idx val="1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292E-44A8-B0B5-45B945E1B9E4}"/>
                </c:ext>
              </c:extLst>
            </c:dLbl>
            <c:dLbl>
              <c:idx val="1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292E-44A8-B0B5-45B945E1B9E4}"/>
                </c:ext>
              </c:extLst>
            </c:dLbl>
            <c:dLbl>
              <c:idx val="1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292E-44A8-B0B5-45B945E1B9E4}"/>
                </c:ext>
              </c:extLst>
            </c:dLbl>
            <c:dLbl>
              <c:idx val="1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292E-44A8-B0B5-45B945E1B9E4}"/>
                </c:ext>
              </c:extLst>
            </c:dLbl>
            <c:dLbl>
              <c:idx val="1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292E-44A8-B0B5-45B945E1B9E4}"/>
                </c:ext>
              </c:extLst>
            </c:dLbl>
            <c:dLbl>
              <c:idx val="1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292E-44A8-B0B5-45B945E1B9E4}"/>
                </c:ext>
              </c:extLst>
            </c:dLbl>
            <c:dLbl>
              <c:idx val="16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292E-44A8-B0B5-45B945E1B9E4}"/>
                </c:ext>
              </c:extLst>
            </c:dLbl>
            <c:dLbl>
              <c:idx val="17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292E-44A8-B0B5-45B945E1B9E4}"/>
                </c:ext>
              </c:extLst>
            </c:dLbl>
            <c:dLbl>
              <c:idx val="18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292E-44A8-B0B5-45B945E1B9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Лист1!$A$2:$A$20</c:f>
              <c:strCache>
                <c:ptCount val="19"/>
                <c:pt idx="0">
                  <c:v>Зай -Каратайская ООШ </c:v>
                </c:pt>
                <c:pt idx="1">
                  <c:v>Ивановская ООШ</c:v>
                </c:pt>
                <c:pt idx="2">
                  <c:v>Каркалинская ООШ</c:v>
                </c:pt>
                <c:pt idx="3">
                  <c:v>Керлигачская ООШ</c:v>
                </c:pt>
                <c:pt idx="4">
                  <c:v>Куакбашская ООШ</c:v>
                </c:pt>
                <c:pt idx="5">
                  <c:v>Н – Чершелинская ООШ</c:v>
                </c:pt>
                <c:pt idx="6">
                  <c:v>Н. -Чершелин. ш – дет. сад</c:v>
                </c:pt>
                <c:pt idx="7">
                  <c:v>Н.Серёжкинская ООШ</c:v>
                </c:pt>
                <c:pt idx="8">
                  <c:v>Подлесная ООШ</c:v>
                </c:pt>
                <c:pt idx="9">
                  <c:v>Сарабикуловская ООШ</c:v>
                </c:pt>
                <c:pt idx="10">
                  <c:v>СОШ им. Горького</c:v>
                </c:pt>
                <c:pt idx="11">
                  <c:v>Ст – Иштерякская ООШ</c:v>
                </c:pt>
                <c:pt idx="12">
                  <c:v>Старо - Кувакская СОШ</c:v>
                </c:pt>
                <c:pt idx="13">
                  <c:v>Ст-Письмянская ООШ</c:v>
                </c:pt>
                <c:pt idx="14">
                  <c:v>Сугушлинская ООШ</c:v>
                </c:pt>
                <c:pt idx="15">
                  <c:v>Тимяшевская СОШ</c:v>
                </c:pt>
                <c:pt idx="16">
                  <c:v>Урмышлинская ООШ</c:v>
                </c:pt>
                <c:pt idx="17">
                  <c:v>Федотовская ООШ</c:v>
                </c:pt>
                <c:pt idx="18">
                  <c:v>Шугуровская СОШ</c:v>
                </c:pt>
              </c:strCache>
            </c:strRef>
          </c:cat>
          <c:val>
            <c:numRef>
              <c:f>Лист1!$B$2:$B$20</c:f>
              <c:numCache>
                <c:formatCode>0%</c:formatCode>
                <c:ptCount val="1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292E-44A8-B0B5-45B945E1B9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2334720"/>
        <c:axId val="72340608"/>
      </c:barChart>
      <c:catAx>
        <c:axId val="723347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2340608"/>
        <c:crosses val="autoZero"/>
        <c:auto val="1"/>
        <c:lblAlgn val="ctr"/>
        <c:lblOffset val="100"/>
        <c:noMultiLvlLbl val="0"/>
      </c:catAx>
      <c:valAx>
        <c:axId val="72340608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72334720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89449126048702E-2"/>
          <c:y val="3.2521815630338083E-2"/>
          <c:w val="0.93533311295216726"/>
          <c:h val="0.71363975336420138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Лицей №12</c:v>
                </c:pt>
                <c:pt idx="1">
                  <c:v>СОШ №2</c:v>
                </c:pt>
                <c:pt idx="2">
                  <c:v>Гимназия №11</c:v>
                </c:pt>
                <c:pt idx="3">
                  <c:v>СОШ №3</c:v>
                </c:pt>
                <c:pt idx="4">
                  <c:v>СОШ №7</c:v>
                </c:pt>
                <c:pt idx="5">
                  <c:v>СОШ №5</c:v>
                </c:pt>
                <c:pt idx="6">
                  <c:v>СОШ №6</c:v>
                </c:pt>
                <c:pt idx="7">
                  <c:v>СОШ №8</c:v>
                </c:pt>
                <c:pt idx="8">
                  <c:v>СОШ №4</c:v>
                </c:pt>
                <c:pt idx="9">
                  <c:v>СОШ №10</c:v>
                </c:pt>
                <c:pt idx="10">
                  <c:v>СОШ №13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0.96000000000000008</c:v>
                </c:pt>
                <c:pt idx="1">
                  <c:v>0.83000000000000007</c:v>
                </c:pt>
                <c:pt idx="2">
                  <c:v>0.76000000000000012</c:v>
                </c:pt>
                <c:pt idx="3">
                  <c:v>0.75000000000000011</c:v>
                </c:pt>
                <c:pt idx="4">
                  <c:v>0.7400000000000001</c:v>
                </c:pt>
                <c:pt idx="5">
                  <c:v>0.7400000000000001</c:v>
                </c:pt>
                <c:pt idx="6">
                  <c:v>0.72000000000000008</c:v>
                </c:pt>
                <c:pt idx="7">
                  <c:v>0.72000000000000008</c:v>
                </c:pt>
                <c:pt idx="8">
                  <c:v>0.71000000000000008</c:v>
                </c:pt>
                <c:pt idx="9">
                  <c:v>0.68</c:v>
                </c:pt>
                <c:pt idx="10">
                  <c:v>0.67000000000000015</c:v>
                </c:pt>
                <c:pt idx="11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8B-4B77-B97A-106D672EF0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2805760"/>
        <c:axId val="72807552"/>
      </c:barChart>
      <c:catAx>
        <c:axId val="728057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2807552"/>
        <c:crosses val="autoZero"/>
        <c:auto val="1"/>
        <c:lblAlgn val="ctr"/>
        <c:lblOffset val="100"/>
        <c:noMultiLvlLbl val="0"/>
      </c:catAx>
      <c:valAx>
        <c:axId val="72807552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7280576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54C-4A66-A601-E5703A768437}"/>
                </c:ext>
              </c:extLst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54C-4A66-A601-E5703A768437}"/>
                </c:ext>
              </c:extLst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54C-4A66-A601-E5703A768437}"/>
                </c:ext>
              </c:extLst>
            </c:dLbl>
            <c:dLbl>
              <c:idx val="7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54C-4A66-A601-E5703A768437}"/>
                </c:ext>
              </c:extLst>
            </c:dLbl>
            <c:dLbl>
              <c:idx val="9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554C-4A66-A601-E5703A768437}"/>
                </c:ext>
              </c:extLst>
            </c:dLbl>
            <c:dLbl>
              <c:idx val="1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554C-4A66-A601-E5703A768437}"/>
                </c:ext>
              </c:extLst>
            </c:dLbl>
            <c:dLbl>
              <c:idx val="1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554C-4A66-A601-E5703A76843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Лист1!$A$2:$A$20</c:f>
              <c:strCache>
                <c:ptCount val="19"/>
                <c:pt idx="0">
                  <c:v>Керлигачская ООШ</c:v>
                </c:pt>
                <c:pt idx="1">
                  <c:v>Подлесная ООШ</c:v>
                </c:pt>
                <c:pt idx="2">
                  <c:v>Урмышлинская ООШ</c:v>
                </c:pt>
                <c:pt idx="3">
                  <c:v>Сугушлинская ООШ</c:v>
                </c:pt>
                <c:pt idx="4">
                  <c:v>Тимяшевская СОШ</c:v>
                </c:pt>
                <c:pt idx="5">
                  <c:v>Куакбашская ООШ</c:v>
                </c:pt>
                <c:pt idx="6">
                  <c:v>Н.Серёжкинская ООШ</c:v>
                </c:pt>
                <c:pt idx="7">
                  <c:v>Шугуровская СОШ </c:v>
                </c:pt>
                <c:pt idx="8">
                  <c:v>Ст – Иштерякская ООШ</c:v>
                </c:pt>
                <c:pt idx="9">
                  <c:v>Н – Чершелинская ООШ</c:v>
                </c:pt>
                <c:pt idx="10">
                  <c:v>Зай -Каратайская ООШ </c:v>
                </c:pt>
                <c:pt idx="11">
                  <c:v>Н. -Чершелин. ш – дет. сад</c:v>
                </c:pt>
                <c:pt idx="12">
                  <c:v>Каркалинская ООШ</c:v>
                </c:pt>
                <c:pt idx="13">
                  <c:v>Старо - Кувакская СОШ</c:v>
                </c:pt>
                <c:pt idx="14">
                  <c:v>СОШ им. Горького</c:v>
                </c:pt>
                <c:pt idx="15">
                  <c:v>Ивановская ООШ</c:v>
                </c:pt>
                <c:pt idx="16">
                  <c:v>Сарабикуловская ООШ</c:v>
                </c:pt>
                <c:pt idx="17">
                  <c:v>Ст-Письмянская ООШ</c:v>
                </c:pt>
                <c:pt idx="18">
                  <c:v>Федотовская ООШ</c:v>
                </c:pt>
              </c:strCache>
            </c:strRef>
          </c:cat>
          <c:val>
            <c:numRef>
              <c:f>Лист1!$B$2:$B$20</c:f>
              <c:numCache>
                <c:formatCode>0%</c:formatCode>
                <c:ptCount val="1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0.84000000000000008</c:v>
                </c:pt>
                <c:pt idx="5">
                  <c:v>0.8</c:v>
                </c:pt>
                <c:pt idx="6">
                  <c:v>0.8</c:v>
                </c:pt>
                <c:pt idx="7">
                  <c:v>0.73000000000000009</c:v>
                </c:pt>
                <c:pt idx="8">
                  <c:v>0.71000000000000008</c:v>
                </c:pt>
                <c:pt idx="9">
                  <c:v>0.71000000000000008</c:v>
                </c:pt>
                <c:pt idx="10">
                  <c:v>0.67000000000000015</c:v>
                </c:pt>
                <c:pt idx="11">
                  <c:v>0.67000000000000015</c:v>
                </c:pt>
                <c:pt idx="12">
                  <c:v>0.66000000000000014</c:v>
                </c:pt>
                <c:pt idx="13">
                  <c:v>0.64000000000000012</c:v>
                </c:pt>
                <c:pt idx="14">
                  <c:v>0.60000000000000009</c:v>
                </c:pt>
                <c:pt idx="15">
                  <c:v>0.5</c:v>
                </c:pt>
                <c:pt idx="16">
                  <c:v>0.5</c:v>
                </c:pt>
                <c:pt idx="17">
                  <c:v>0.43000000000000005</c:v>
                </c:pt>
                <c:pt idx="1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554C-4A66-A601-E5703A76843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72342144"/>
        <c:axId val="72552832"/>
      </c:barChart>
      <c:catAx>
        <c:axId val="723421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2552832"/>
        <c:crosses val="autoZero"/>
        <c:auto val="1"/>
        <c:lblAlgn val="ctr"/>
        <c:lblOffset val="100"/>
        <c:noMultiLvlLbl val="0"/>
      </c:catAx>
      <c:valAx>
        <c:axId val="72552832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72342144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505-4EC7-9AD3-204770833663}"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505-4EC7-9AD3-204770833663}"/>
                </c:ext>
              </c:extLst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4505-4EC7-9AD3-204770833663}"/>
                </c:ext>
              </c:extLst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505-4EC7-9AD3-204770833663}"/>
                </c:ext>
              </c:extLst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4505-4EC7-9AD3-204770833663}"/>
                </c:ext>
              </c:extLst>
            </c:dLbl>
            <c:dLbl>
              <c:idx val="6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4505-4EC7-9AD3-204770833663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СОШ №10</c:v>
                </c:pt>
                <c:pt idx="1">
                  <c:v>СОШ №4</c:v>
                </c:pt>
                <c:pt idx="2">
                  <c:v>Гимназия №11</c:v>
                </c:pt>
                <c:pt idx="3">
                  <c:v>СОШ №6</c:v>
                </c:pt>
                <c:pt idx="4">
                  <c:v>Лицей №12</c:v>
                </c:pt>
                <c:pt idx="5">
                  <c:v>СОШ №8</c:v>
                </c:pt>
                <c:pt idx="6">
                  <c:v>СОШ №5</c:v>
                </c:pt>
                <c:pt idx="7">
                  <c:v>СОШ №7</c:v>
                </c:pt>
                <c:pt idx="8">
                  <c:v>СОШ №2</c:v>
                </c:pt>
                <c:pt idx="9">
                  <c:v>СОШ №3</c:v>
                </c:pt>
                <c:pt idx="10">
                  <c:v>СОШ №13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0.94000000000000006</c:v>
                </c:pt>
                <c:pt idx="11">
                  <c:v>0.87000000000000011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505-4EC7-9AD3-2047708336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5183104"/>
        <c:axId val="85184896"/>
      </c:barChart>
      <c:catAx>
        <c:axId val="851831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85184896"/>
        <c:crosses val="autoZero"/>
        <c:auto val="1"/>
        <c:lblAlgn val="ctr"/>
        <c:lblOffset val="100"/>
        <c:noMultiLvlLbl val="0"/>
      </c:catAx>
      <c:valAx>
        <c:axId val="85184896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851831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35185185185186452"/>
                  <c:y val="-1.122413312352158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B33-4A3F-AD06-48777CC66842}"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B33-4A3F-AD06-48777CC66842}"/>
                </c:ext>
              </c:extLst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B33-4A3F-AD06-48777CC66842}"/>
                </c:ext>
              </c:extLst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1B33-4A3F-AD06-48777CC66842}"/>
                </c:ext>
              </c:extLst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1B33-4A3F-AD06-48777CC66842}"/>
                </c:ext>
              </c:extLst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1B33-4A3F-AD06-48777CC66842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B33-4A3F-AD06-48777CC66842}"/>
                </c:ext>
              </c:extLst>
            </c:dLbl>
            <c:dLbl>
              <c:idx val="7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1B33-4A3F-AD06-48777CC66842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B33-4A3F-AD06-48777CC66842}"/>
                </c:ext>
              </c:extLst>
            </c:dLbl>
            <c:dLbl>
              <c:idx val="9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1B33-4A3F-AD06-48777CC66842}"/>
                </c:ext>
              </c:extLst>
            </c:dLbl>
            <c:dLbl>
              <c:idx val="1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1B33-4A3F-AD06-48777CC66842}"/>
                </c:ext>
              </c:extLst>
            </c:dLbl>
            <c:dLbl>
              <c:idx val="1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1B33-4A3F-AD06-48777CC66842}"/>
                </c:ext>
              </c:extLst>
            </c:dLbl>
            <c:dLbl>
              <c:idx val="1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1B33-4A3F-AD06-48777CC66842}"/>
                </c:ext>
              </c:extLst>
            </c:dLbl>
            <c:dLbl>
              <c:idx val="1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1B33-4A3F-AD06-48777CC66842}"/>
                </c:ext>
              </c:extLst>
            </c:dLbl>
            <c:dLbl>
              <c:idx val="1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1B33-4A3F-AD06-48777CC66842}"/>
                </c:ext>
              </c:extLst>
            </c:dLbl>
            <c:dLbl>
              <c:idx val="1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1B33-4A3F-AD06-48777CC66842}"/>
                </c:ext>
              </c:extLst>
            </c:dLbl>
            <c:dLbl>
              <c:idx val="16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1B33-4A3F-AD06-48777CC66842}"/>
                </c:ext>
              </c:extLst>
            </c:dLbl>
            <c:dLbl>
              <c:idx val="17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1B33-4A3F-AD06-48777CC66842}"/>
                </c:ext>
              </c:extLst>
            </c:dLbl>
            <c:dLbl>
              <c:idx val="18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1B33-4A3F-AD06-48777CC6684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Лист1!$A$2:$A$20</c:f>
              <c:strCache>
                <c:ptCount val="19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Ст – Иштерякская ООШ</c:v>
                </c:pt>
                <c:pt idx="3">
                  <c:v>Куакбашская ООШ</c:v>
                </c:pt>
                <c:pt idx="4">
                  <c:v>Сугушлинская ООШ</c:v>
                </c:pt>
                <c:pt idx="5">
                  <c:v>Керлигачская ООШ</c:v>
                </c:pt>
                <c:pt idx="6">
                  <c:v>Н. -Чершелин. ш – дет. сад</c:v>
                </c:pt>
                <c:pt idx="7">
                  <c:v>Н.Серёжкинская ООШ</c:v>
                </c:pt>
                <c:pt idx="8">
                  <c:v>Каркалинская ООШ</c:v>
                </c:pt>
                <c:pt idx="9">
                  <c:v>Урмышлинская ООШ</c:v>
                </c:pt>
                <c:pt idx="10">
                  <c:v>Зай -Каратайская ООШ </c:v>
                </c:pt>
                <c:pt idx="11">
                  <c:v>Ивановская ООШ</c:v>
                </c:pt>
                <c:pt idx="12">
                  <c:v>Сарабикуловская ООШ</c:v>
                </c:pt>
                <c:pt idx="13">
                  <c:v>Подлесная ООШ</c:v>
                </c:pt>
                <c:pt idx="14">
                  <c:v>Тимяшевская СОШ</c:v>
                </c:pt>
                <c:pt idx="15">
                  <c:v>Старо - Кувакская СОШ</c:v>
                </c:pt>
                <c:pt idx="16">
                  <c:v>Шугуровская СОШ</c:v>
                </c:pt>
                <c:pt idx="17">
                  <c:v>Ст-Письмянская ООШ</c:v>
                </c:pt>
                <c:pt idx="18">
                  <c:v>Н – Чершелинская ООШ</c:v>
                </c:pt>
              </c:strCache>
            </c:strRef>
          </c:cat>
          <c:val>
            <c:numRef>
              <c:f>Лист1!$B$2:$B$20</c:f>
              <c:numCache>
                <c:formatCode>0%</c:formatCode>
                <c:ptCount val="1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0.93</c:v>
                </c:pt>
                <c:pt idx="17">
                  <c:v>0.8600000000000001</c:v>
                </c:pt>
                <c:pt idx="18">
                  <c:v>0.71000000000000008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1B33-4A3F-AD06-48777CC668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5498112"/>
        <c:axId val="85520384"/>
      </c:barChart>
      <c:catAx>
        <c:axId val="854981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5520384"/>
        <c:crosses val="autoZero"/>
        <c:auto val="1"/>
        <c:lblAlgn val="ctr"/>
        <c:lblOffset val="100"/>
        <c:noMultiLvlLbl val="0"/>
      </c:catAx>
      <c:valAx>
        <c:axId val="85520384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85498112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894491260487006E-2"/>
          <c:y val="1.6705265690640243E-2"/>
          <c:w val="0.93533311295216726"/>
          <c:h val="0.71363975336420171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Лицей №12</c:v>
                </c:pt>
                <c:pt idx="1">
                  <c:v>СОШ №2</c:v>
                </c:pt>
                <c:pt idx="2">
                  <c:v>СОШ №7</c:v>
                </c:pt>
                <c:pt idx="3">
                  <c:v>Гимназия №11</c:v>
                </c:pt>
                <c:pt idx="4">
                  <c:v>СОШ №6</c:v>
                </c:pt>
                <c:pt idx="5">
                  <c:v>СОШ №10</c:v>
                </c:pt>
                <c:pt idx="6">
                  <c:v>СОШ №8</c:v>
                </c:pt>
                <c:pt idx="7">
                  <c:v>СОШ №5</c:v>
                </c:pt>
                <c:pt idx="8">
                  <c:v>СОШ №3</c:v>
                </c:pt>
                <c:pt idx="9">
                  <c:v>СОШ №4</c:v>
                </c:pt>
                <c:pt idx="10">
                  <c:v>СОШ №13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0.95000000000000007</c:v>
                </c:pt>
                <c:pt idx="1">
                  <c:v>0.78</c:v>
                </c:pt>
                <c:pt idx="2">
                  <c:v>0.76000000000000012</c:v>
                </c:pt>
                <c:pt idx="3">
                  <c:v>0.7400000000000001</c:v>
                </c:pt>
                <c:pt idx="4">
                  <c:v>0.72000000000000008</c:v>
                </c:pt>
                <c:pt idx="5">
                  <c:v>0.70000000000000007</c:v>
                </c:pt>
                <c:pt idx="6">
                  <c:v>0.70000000000000007</c:v>
                </c:pt>
                <c:pt idx="7">
                  <c:v>0.69000000000000006</c:v>
                </c:pt>
                <c:pt idx="8">
                  <c:v>0.68</c:v>
                </c:pt>
                <c:pt idx="9">
                  <c:v>0.65000000000000013</c:v>
                </c:pt>
                <c:pt idx="10">
                  <c:v>0.6100000000000001</c:v>
                </c:pt>
                <c:pt idx="11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3A-45F5-B648-205929699B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5794816"/>
        <c:axId val="85796352"/>
      </c:barChart>
      <c:catAx>
        <c:axId val="85794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5796352"/>
        <c:crosses val="autoZero"/>
        <c:auto val="1"/>
        <c:lblAlgn val="ctr"/>
        <c:lblOffset val="100"/>
        <c:noMultiLvlLbl val="0"/>
      </c:catAx>
      <c:valAx>
        <c:axId val="85796352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8579481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25300909985943"/>
          <c:y val="0"/>
          <c:w val="0.88368963541755585"/>
          <c:h val="0.65947453611815077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83A-4C42-864F-BC9011199B64}"/>
                </c:ext>
              </c:extLst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83A-4C42-864F-BC9011199B64}"/>
                </c:ext>
              </c:extLst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983A-4C42-864F-BC9011199B64}"/>
                </c:ext>
              </c:extLst>
            </c:dLbl>
            <c:dLbl>
              <c:idx val="7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983A-4C42-864F-BC9011199B64}"/>
                </c:ext>
              </c:extLst>
            </c:dLbl>
            <c:dLbl>
              <c:idx val="9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983A-4C42-864F-BC9011199B64}"/>
                </c:ext>
              </c:extLst>
            </c:dLbl>
            <c:dLbl>
              <c:idx val="1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983A-4C42-864F-BC9011199B64}"/>
                </c:ext>
              </c:extLst>
            </c:dLbl>
            <c:dLbl>
              <c:idx val="1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983A-4C42-864F-BC9011199B6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Лист1!$A$2:$A$20</c:f>
              <c:strCache>
                <c:ptCount val="19"/>
                <c:pt idx="0">
                  <c:v>Урмышлинская ООШ</c:v>
                </c:pt>
                <c:pt idx="1">
                  <c:v>Керлигачская ООШ</c:v>
                </c:pt>
                <c:pt idx="2">
                  <c:v>Сугушлинская ООШ</c:v>
                </c:pt>
                <c:pt idx="3">
                  <c:v>Федотовская ООШ</c:v>
                </c:pt>
                <c:pt idx="4">
                  <c:v>СОШ им. Горького</c:v>
                </c:pt>
                <c:pt idx="5">
                  <c:v>Куакбашская ООШ</c:v>
                </c:pt>
                <c:pt idx="6">
                  <c:v>Тимяшевская СОШ</c:v>
                </c:pt>
                <c:pt idx="7">
                  <c:v>Подлесная ООШ</c:v>
                </c:pt>
                <c:pt idx="8">
                  <c:v>Ст – Иштерякская ООШ</c:v>
                </c:pt>
                <c:pt idx="9">
                  <c:v>Шугуровская СОШ </c:v>
                </c:pt>
                <c:pt idx="10">
                  <c:v>Н. -Чершелин. ш – дет. сад</c:v>
                </c:pt>
                <c:pt idx="11">
                  <c:v>Зай -Каратайская ООШ </c:v>
                </c:pt>
                <c:pt idx="12">
                  <c:v>Н.Серёжкинская ООШ</c:v>
                </c:pt>
                <c:pt idx="13">
                  <c:v>Ст-Письмянская ООШ</c:v>
                </c:pt>
                <c:pt idx="14">
                  <c:v>Старо - Кувакская СОШ</c:v>
                </c:pt>
                <c:pt idx="15">
                  <c:v>Сарабикуловская ООШ</c:v>
                </c:pt>
                <c:pt idx="16">
                  <c:v>Ивановская ООШ</c:v>
                </c:pt>
                <c:pt idx="17">
                  <c:v>Н – Чершелинская ООШ</c:v>
                </c:pt>
                <c:pt idx="18">
                  <c:v>Каркалинская ООШ</c:v>
                </c:pt>
              </c:strCache>
            </c:strRef>
          </c:cat>
          <c:val>
            <c:numRef>
              <c:f>Лист1!$B$2:$B$20</c:f>
              <c:numCache>
                <c:formatCode>0%</c:formatCode>
                <c:ptCount val="1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0.83000000000000007</c:v>
                </c:pt>
                <c:pt idx="5">
                  <c:v>0.8</c:v>
                </c:pt>
                <c:pt idx="6">
                  <c:v>0.77000000000000013</c:v>
                </c:pt>
                <c:pt idx="7">
                  <c:v>0.75000000000000011</c:v>
                </c:pt>
                <c:pt idx="8">
                  <c:v>0.71000000000000008</c:v>
                </c:pt>
                <c:pt idx="9">
                  <c:v>0.68</c:v>
                </c:pt>
                <c:pt idx="10">
                  <c:v>0.67000000000000015</c:v>
                </c:pt>
                <c:pt idx="11">
                  <c:v>0.67000000000000015</c:v>
                </c:pt>
                <c:pt idx="12">
                  <c:v>0.60000000000000009</c:v>
                </c:pt>
                <c:pt idx="13">
                  <c:v>0.56999999999999995</c:v>
                </c:pt>
                <c:pt idx="14">
                  <c:v>0.55000000000000004</c:v>
                </c:pt>
                <c:pt idx="15">
                  <c:v>0.5</c:v>
                </c:pt>
                <c:pt idx="16">
                  <c:v>0.5</c:v>
                </c:pt>
                <c:pt idx="17">
                  <c:v>0.43000000000000005</c:v>
                </c:pt>
                <c:pt idx="18">
                  <c:v>0.33000000000000007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83A-4C42-864F-BC9011199B6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85836928"/>
        <c:axId val="85838464"/>
      </c:barChart>
      <c:catAx>
        <c:axId val="858369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5838464"/>
        <c:crosses val="autoZero"/>
        <c:auto val="1"/>
        <c:lblAlgn val="ctr"/>
        <c:lblOffset val="100"/>
        <c:noMultiLvlLbl val="0"/>
      </c:catAx>
      <c:valAx>
        <c:axId val="85838464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85836928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219-4097-83D5-585CCBB8AB85}"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219-4097-83D5-585CCBB8AB85}"/>
                </c:ext>
              </c:extLst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219-4097-83D5-585CCBB8AB85}"/>
                </c:ext>
              </c:extLst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219-4097-83D5-585CCBB8AB85}"/>
                </c:ext>
              </c:extLst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219-4097-83D5-585CCBB8AB85}"/>
                </c:ext>
              </c:extLst>
            </c:dLbl>
            <c:dLbl>
              <c:idx val="6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0219-4097-83D5-585CCBB8AB85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СОШ №6</c:v>
                </c:pt>
                <c:pt idx="1">
                  <c:v>СОШ №2</c:v>
                </c:pt>
                <c:pt idx="2">
                  <c:v>Лицей №12</c:v>
                </c:pt>
                <c:pt idx="3">
                  <c:v>СОШ №13</c:v>
                </c:pt>
                <c:pt idx="4">
                  <c:v>СОШ №7</c:v>
                </c:pt>
                <c:pt idx="5">
                  <c:v>ООШ №1</c:v>
                </c:pt>
                <c:pt idx="6">
                  <c:v>СОШ №3</c:v>
                </c:pt>
                <c:pt idx="7">
                  <c:v>СОШ №10</c:v>
                </c:pt>
                <c:pt idx="8">
                  <c:v>Гимназия №11</c:v>
                </c:pt>
                <c:pt idx="9">
                  <c:v>СОШ №4</c:v>
                </c:pt>
                <c:pt idx="10">
                  <c:v>СОШ №5</c:v>
                </c:pt>
                <c:pt idx="11">
                  <c:v>СОШ №8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219-4097-83D5-585CCBB8AB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426752"/>
        <c:axId val="86428288"/>
      </c:barChart>
      <c:catAx>
        <c:axId val="864267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86428288"/>
        <c:crosses val="autoZero"/>
        <c:auto val="1"/>
        <c:lblAlgn val="ctr"/>
        <c:lblOffset val="100"/>
        <c:noMultiLvlLbl val="0"/>
      </c:catAx>
      <c:valAx>
        <c:axId val="86428288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864267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0.18059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523174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–75,3%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0.18059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523174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–73,2%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0.00056</cdr:x>
      <cdr:y>0.04399</cdr:y>
    </cdr:from>
    <cdr:to>
      <cdr:x>0.18115</cdr:x>
      <cdr:y>0.1198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4723" y="214321"/>
          <a:ext cx="1523174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–80,3%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29.05.2018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29.05.2018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29.05.2018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29.05.2018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29.05.2018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29.05.2018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29.05.2018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0"/>
            <a:ext cx="8072462" cy="3643314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Результаты ВПР учащихся 4 классов 2017-2018 учебного года </a:t>
            </a: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001056" cy="59293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 на заседаниях ШМО проанализировать результаты  ВПР по математике и  запланировать систему мер, направленных на улучшение и стабилизацию результатов учащихся;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(срок: до сентября).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целью ликвидации пробелов в знаниях организовать работу с учащимися по индивидуальным планам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(срок: до сентября)</a:t>
            </a:r>
          </a:p>
          <a:p>
            <a:pPr marL="596646" indent="-514350">
              <a:spcBef>
                <a:spcPts val="0"/>
              </a:spcBef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43042" y="-3857676"/>
            <a:ext cx="7143800" cy="45720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00166" y="785794"/>
            <a:ext cx="7478078" cy="246698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Всего учащихся по муниципальному району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864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Приняли участие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853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(98,7%)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«5»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- 195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( 22,9%)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РТ 23,6%                    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«4»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- 429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(50,3%)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50,1%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«3»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- 220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(25,8%)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24,5%       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9 (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,1%)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1,8%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Успеваемость –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99%                </a:t>
            </a:r>
            <a:endParaRPr lang="ru-RU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Качество знаний –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73,2%            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Средняя оценка –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3,9            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9065178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945467"/>
              </p:ext>
            </p:extLst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1214414" y="2214554"/>
            <a:ext cx="7715304" cy="714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4276526"/>
              </p:ext>
            </p:extLst>
          </p:nvPr>
        </p:nvGraphicFramePr>
        <p:xfrm>
          <a:off x="1500166" y="1428736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1214422"/>
            <a:ext cx="1407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73,2%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8683798"/>
              </p:ext>
            </p:extLst>
          </p:nvPr>
        </p:nvGraphicFramePr>
        <p:xfrm>
          <a:off x="709584" y="928670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714348" y="2143116"/>
            <a:ext cx="8429652" cy="142876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96842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Выполнение заданий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8" y="642918"/>
          <a:ext cx="8001056" cy="5674633"/>
        </p:xfrm>
        <a:graphic>
          <a:graphicData uri="http://schemas.openxmlformats.org/drawingml/2006/table">
            <a:tbl>
              <a:tblPr/>
              <a:tblGrid>
                <a:gridCol w="7286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3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28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Умение распознавать основную мысль текста при его письменном предъявлении; адекватно формулировать основную мысль в письменной форме, соблюдая нормы построения предложения и словоупотребления. Определять тему и главную мысль текста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61" marR="680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55%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61" marR="680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48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Умение составлять план прочитанного текста (адекватно воспроизводить прочитанный текст с заданной степенью свернутости) в письменной форме, соблюдая нормы построения предложения и словоупотребления. Делить тексты на смысловые части, составлять план текста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61" marR="680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64%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61" marR="680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7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Умение подбирать к слову близкие по значению слова. Подбирать синонимы для устранения повторов в тексте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61" marR="680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69%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61" marR="680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9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Умение 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классифицировать слова по составу. Находить в словах с однозначно выделяемыми морфемами окончание, корень, приставку, суффикс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61" marR="680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65%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61" marR="680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61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Умение распознавать глаголы в предложении. Распознавать грамматические признаки слов, с учетом совокупности выявленных признаков относить слова к определенной группе основных частей речи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61" marR="680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62%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61" marR="680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348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Умение на основе данной информации  и собственного жизненного опыта обучающихся определять конкретную жизненную ситуацию для адекватной интерпретации данной информации, соблюдая при письме изученные орфографические и пунктуационные нормы. Интерпретация содержащейся в тексте информации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61" marR="680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49%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61" marR="680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348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Умение на основе данной информации  и собственного жизненного опыта обучающихся определять конкретную жизненную ситуацию для адекватной интерпретации данной информации, соблюдая при письме изученные орфографические и пунктуационные нормы. Интерпретация содержащейся в тексте информации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61" marR="680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43%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61" marR="680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1760291"/>
              </p:ext>
            </p:extLst>
          </p:nvPr>
        </p:nvGraphicFramePr>
        <p:xfrm>
          <a:off x="1115617" y="548680"/>
          <a:ext cx="7885455" cy="61926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02055">
                  <a:extLst>
                    <a:ext uri="{9D8B030D-6E8A-4147-A177-3AD203B41FA5}">
                      <a16:colId xmlns:a16="http://schemas.microsoft.com/office/drawing/2014/main" val="2878490970"/>
                    </a:ext>
                  </a:extLst>
                </a:gridCol>
                <a:gridCol w="1444353">
                  <a:extLst>
                    <a:ext uri="{9D8B030D-6E8A-4147-A177-3AD203B41FA5}">
                      <a16:colId xmlns:a16="http://schemas.microsoft.com/office/drawing/2014/main" val="3572856976"/>
                    </a:ext>
                  </a:extLst>
                </a:gridCol>
                <a:gridCol w="2939047">
                  <a:extLst>
                    <a:ext uri="{9D8B030D-6E8A-4147-A177-3AD203B41FA5}">
                      <a16:colId xmlns:a16="http://schemas.microsoft.com/office/drawing/2014/main" val="871235365"/>
                    </a:ext>
                  </a:extLst>
                </a:gridCol>
              </a:tblGrid>
              <a:tr h="1110094">
                <a:tc>
                  <a:txBody>
                    <a:bodyPr/>
                    <a:lstStyle/>
                    <a:p>
                      <a:pPr marL="9525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уч.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extLst>
                  <a:ext uri="{0D108BD9-81ED-4DB2-BD59-A6C34878D82A}">
                    <a16:rowId xmlns:a16="http://schemas.microsoft.com/office/drawing/2014/main" val="1877766029"/>
                  </a:ext>
                </a:extLst>
              </a:tr>
              <a:tr h="906130">
                <a:tc>
                  <a:txBody>
                    <a:bodyPr/>
                    <a:lstStyle/>
                    <a:p>
                      <a:pPr marL="9525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Понизили ( Отм.&lt; Отм.по журналу)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extLst>
                  <a:ext uri="{0D108BD9-81ED-4DB2-BD59-A6C34878D82A}">
                    <a16:rowId xmlns:a16="http://schemas.microsoft.com/office/drawing/2014/main" val="1825628720"/>
                  </a:ext>
                </a:extLst>
              </a:tr>
              <a:tr h="1080120">
                <a:tc>
                  <a:txBody>
                    <a:bodyPr/>
                    <a:lstStyle/>
                    <a:p>
                      <a:pPr marL="9525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Подтвердили(Отм.=Отм.по журналу)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648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extLst>
                  <a:ext uri="{0D108BD9-81ED-4DB2-BD59-A6C34878D82A}">
                    <a16:rowId xmlns:a16="http://schemas.microsoft.com/office/drawing/2014/main" val="3829434095"/>
                  </a:ext>
                </a:extLst>
              </a:tr>
              <a:tr h="1872208">
                <a:tc>
                  <a:txBody>
                    <a:bodyPr/>
                    <a:lstStyle/>
                    <a:p>
                      <a:pPr marL="9525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Повысили (Отм.&gt; Отм.по журналу)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extLst>
                  <a:ext uri="{0D108BD9-81ED-4DB2-BD59-A6C34878D82A}">
                    <a16:rowId xmlns:a16="http://schemas.microsoft.com/office/drawing/2014/main" val="93584785"/>
                  </a:ext>
                </a:extLst>
              </a:tr>
              <a:tr h="1224136">
                <a:tc>
                  <a:txBody>
                    <a:bodyPr/>
                    <a:lstStyle/>
                    <a:p>
                      <a:pPr marL="9525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Всего*: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853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extLst>
                  <a:ext uri="{0D108BD9-81ED-4DB2-BD59-A6C34878D82A}">
                    <a16:rowId xmlns:a16="http://schemas.microsoft.com/office/drawing/2014/main" val="7988159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27788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214338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714356"/>
            <a:ext cx="7498080" cy="5300666"/>
          </a:xfrm>
        </p:spPr>
        <p:txBody>
          <a:bodyPr>
            <a:normAutofit/>
          </a:bodyPr>
          <a:lstStyle/>
          <a:p>
            <a:pPr marL="596646" lvl="0" indent="-51435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Результаты  ВПР по русскому языку в 4  классах считать удовлетворительными, показатели успеваемости недостаточными.</a:t>
            </a: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ВПР по русскому языку и  запланировать систему мер, направленных на улучшение и стабилизацию результатов учащихся;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до сентября)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до сентября)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928670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864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847 (98%)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356 (42%)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РТ   49,3%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282 (33,3%)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31,5%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209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(24,7%)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18,7%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0,57%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100%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 –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75,3%            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оценка 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4,2 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0"/>
            <a:ext cx="7498080" cy="4800600"/>
          </a:xfrm>
        </p:spPr>
        <p:txBody>
          <a:bodyPr>
            <a:normAutofit fontScale="25000" lnSpcReduction="20000"/>
          </a:bodyPr>
          <a:lstStyle/>
          <a:p>
            <a:pPr lvl="3">
              <a:buNone/>
            </a:pPr>
            <a:endParaRPr lang="ru-RU" sz="14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3">
              <a:buNone/>
            </a:pPr>
            <a:r>
              <a:rPr lang="ru-RU" sz="1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</a:p>
          <a:p>
            <a:pPr lvl="3">
              <a:buNone/>
            </a:pPr>
            <a:endParaRPr lang="ru-RU" sz="4400" b="1" i="1" dirty="0" smtClean="0"/>
          </a:p>
          <a:p>
            <a:pPr>
              <a:buNone/>
            </a:pPr>
            <a:r>
              <a:rPr lang="ru-RU" sz="11200" i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Всего учащихся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864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847 (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98%)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«5» -  209 (24,6%)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РТ 23,7%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«4» -  471 (55,6%) 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59,1%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«3» -   167(19,8%) 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17%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128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0,22%                                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Успеваемость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– 100%          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Качество знаний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–80,3%      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Средняя оценка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-    4,1            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6314138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1115616" y="2155917"/>
            <a:ext cx="7643866" cy="698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1326336"/>
              </p:ext>
            </p:extLst>
          </p:nvPr>
        </p:nvGraphicFramePr>
        <p:xfrm>
          <a:off x="1643010" y="1214422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785794"/>
            <a:ext cx="1407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80,3%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642918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714348" y="1857364"/>
            <a:ext cx="8429652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25404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Выполнение заданий</a:t>
            </a:r>
            <a:endParaRPr lang="ru-RU" sz="3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8" y="642918"/>
          <a:ext cx="8001056" cy="5797951"/>
        </p:xfrm>
        <a:graphic>
          <a:graphicData uri="http://schemas.openxmlformats.org/drawingml/2006/table">
            <a:tbl>
              <a:tblPr/>
              <a:tblGrid>
                <a:gridCol w="7286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3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2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Использование различных способов анализа, организации, передачи и интерпретации информации в соответствии с познавательными задачами; освоение доступных способов изучения природы. Использовать 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знаково­символические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 средства для решения задач; понимать информацию, представленную разными способами: словесно, в виде таблицы, схемы.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27" marR="4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71%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27" marR="4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6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Овладение начальными сведениями о сущности и особенностях объектов, процессов и явлений действительности (природных, социальных, культурных, технических и др.);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27" marR="4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71%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27" marR="4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12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Освоение элементарных норм 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здоровьесберегающего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 поведения в природной и социальной среде. Понимать необходимость здорового образа жизни, соблюдения правил безопасного поведения; использовать знания о строении и функционировании организма человека для сохранения и укрепления своего здоровья.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27" marR="4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73%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27" marR="4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6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Овладение начальными сведениями о сущности и особенностях объектов, процессов и явлений действительности (природных, социальных, культурных, технических и др.);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27" marR="4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71%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27" marR="4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48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Объяснение 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явлений или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описание 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свойств объектов;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обнаружение простейших взаимосвязей 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между живой и неживой природой, взаимосвязи в живой природе.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27" marR="4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66%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27" marR="4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8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В 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соответствии с задачами коммуникации. Вычленять содержащиеся в тексте основные события; сравнивать между собой объекты, описанные в тексте, выделяя 2-3 существенных признака;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27" marR="4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47%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27" marR="4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84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Проводить несложные наблюдения в окружающей среде и ставить опыты, используя простейшее лабораторное оборудование; создавать и преобразовывать модели и схемы для решения задач.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27" marR="4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36%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27" marR="4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112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Освоение элементарных правил нравственного поведения в мире природы и людей; использование знаково-символических средств представления информации для создания моделей изучаемых объектов и процессов; осознанно строить речевое высказывание в соответствии с задачами коммуникации.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27" marR="4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66%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27" marR="4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28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Осознавать свою неразрывную связь с окружающими социальными группами. </a:t>
                      </a:r>
                      <a:endParaRPr lang="ru-RU" sz="12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27" marR="4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60%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27" marR="4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84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Основы гражданской идентичности, своей этнической принадлежности в форме осознания «Я» как члена семьи, представителя народа, гражданина России; описывать достопримечательности столицы и родного края.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27" marR="4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54%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27" marR="4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011222"/>
          </a:xfrm>
        </p:spPr>
        <p:txBody>
          <a:bodyPr>
            <a:normAutofit/>
          </a:bodyPr>
          <a:lstStyle/>
          <a:p>
            <a:endParaRPr lang="ru-RU" sz="3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1837788"/>
              </p:ext>
            </p:extLst>
          </p:nvPr>
        </p:nvGraphicFramePr>
        <p:xfrm>
          <a:off x="1403648" y="1556792"/>
          <a:ext cx="7632848" cy="46085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97027">
                  <a:extLst>
                    <a:ext uri="{9D8B030D-6E8A-4147-A177-3AD203B41FA5}">
                      <a16:colId xmlns:a16="http://schemas.microsoft.com/office/drawing/2014/main" val="1818983032"/>
                    </a:ext>
                  </a:extLst>
                </a:gridCol>
                <a:gridCol w="902970">
                  <a:extLst>
                    <a:ext uri="{9D8B030D-6E8A-4147-A177-3AD203B41FA5}">
                      <a16:colId xmlns:a16="http://schemas.microsoft.com/office/drawing/2014/main" val="3187282535"/>
                    </a:ext>
                  </a:extLst>
                </a:gridCol>
                <a:gridCol w="2732851">
                  <a:extLst>
                    <a:ext uri="{9D8B030D-6E8A-4147-A177-3AD203B41FA5}">
                      <a16:colId xmlns:a16="http://schemas.microsoft.com/office/drawing/2014/main" val="2007614673"/>
                    </a:ext>
                  </a:extLst>
                </a:gridCol>
              </a:tblGrid>
              <a:tr h="917683">
                <a:tc>
                  <a:txBody>
                    <a:bodyPr/>
                    <a:lstStyle/>
                    <a:p>
                      <a:pPr marL="9525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уч.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extLst>
                  <a:ext uri="{0D108BD9-81ED-4DB2-BD59-A6C34878D82A}">
                    <a16:rowId xmlns:a16="http://schemas.microsoft.com/office/drawing/2014/main" val="392050368"/>
                  </a:ext>
                </a:extLst>
              </a:tr>
              <a:tr h="924382">
                <a:tc>
                  <a:txBody>
                    <a:bodyPr/>
                    <a:lstStyle/>
                    <a:p>
                      <a:pPr marL="9525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Понизили ( Отм.&lt; Отм.по журналу)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extLst>
                  <a:ext uri="{0D108BD9-81ED-4DB2-BD59-A6C34878D82A}">
                    <a16:rowId xmlns:a16="http://schemas.microsoft.com/office/drawing/2014/main" val="3937305863"/>
                  </a:ext>
                </a:extLst>
              </a:tr>
              <a:tr h="924382">
                <a:tc>
                  <a:txBody>
                    <a:bodyPr/>
                    <a:lstStyle/>
                    <a:p>
                      <a:pPr marL="9525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Подтвердили(Отм.=Отм.по журналу)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598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extLst>
                  <a:ext uri="{0D108BD9-81ED-4DB2-BD59-A6C34878D82A}">
                    <a16:rowId xmlns:a16="http://schemas.microsoft.com/office/drawing/2014/main" val="2980352686"/>
                  </a:ext>
                </a:extLst>
              </a:tr>
              <a:tr h="924382">
                <a:tc>
                  <a:txBody>
                    <a:bodyPr/>
                    <a:lstStyle/>
                    <a:p>
                      <a:pPr marL="9525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Повысили (Отм.&gt; Отм.по журналу)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extLst>
                  <a:ext uri="{0D108BD9-81ED-4DB2-BD59-A6C34878D82A}">
                    <a16:rowId xmlns:a16="http://schemas.microsoft.com/office/drawing/2014/main" val="163044488"/>
                  </a:ext>
                </a:extLst>
              </a:tr>
              <a:tr h="917683">
                <a:tc>
                  <a:txBody>
                    <a:bodyPr/>
                    <a:lstStyle/>
                    <a:p>
                      <a:pPr marL="9525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Всего*: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847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extLst>
                  <a:ext uri="{0D108BD9-81ED-4DB2-BD59-A6C34878D82A}">
                    <a16:rowId xmlns:a16="http://schemas.microsoft.com/office/drawing/2014/main" val="24062751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41866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sz="3600" b="1" i="1" dirty="0" smtClean="0">
                <a:solidFill>
                  <a:srgbClr val="0070C0"/>
                </a:solidFill>
              </a:rPr>
              <a:t> :  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071546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1071546"/>
            <a:ext cx="70723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Результаты  ВПР по окружающему миру в  4   классах  считать удовлетворительными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окружающему миру и  запланировать систему мер, направленных на улучшение и стабилизацию результатов учащихся;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до сентября)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до сентября)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7146739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003885"/>
              </p:ext>
            </p:extLst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1071538" y="2000240"/>
            <a:ext cx="7572428" cy="714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2611500"/>
              </p:ext>
            </p:extLst>
          </p:nvPr>
        </p:nvGraphicFramePr>
        <p:xfrm>
          <a:off x="872096" y="836712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563118" y="1714488"/>
            <a:ext cx="1580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75,3%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5677123"/>
              </p:ext>
            </p:extLst>
          </p:nvPr>
        </p:nvGraphicFramePr>
        <p:xfrm>
          <a:off x="709584" y="928670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715952" y="2276872"/>
            <a:ext cx="8429652" cy="698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2528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Выполнение заданий </a:t>
            </a:r>
            <a:endParaRPr lang="ru-RU" sz="4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642918"/>
          <a:ext cx="7715304" cy="6134100"/>
        </p:xfrm>
        <a:graphic>
          <a:graphicData uri="http://schemas.openxmlformats.org/drawingml/2006/table">
            <a:tbl>
              <a:tblPr/>
              <a:tblGrid>
                <a:gridCol w="6429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4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Умение исследовать, распознавать геометрические фигуры. Вычислять периметр треугольника, прямоугольника и квадрата, площадь прямоугольника и квадрата.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617" marR="62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68%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617" marR="62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Умение изображать геометрические фигуры. Выполнять построение геометрических фигур с заданными измерениями (отрезок, квадрат, прямоугольник) с помощью линейки, угольника.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617" marR="62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52%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617" marR="62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80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Умение работать с таблицами, схемами, графиками диаграммами, анализировать и интерпретировать 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данные.</a:t>
                      </a:r>
                      <a:r>
                        <a:rPr lang="ru-RU" sz="14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Сравнивать 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и обобщать информацию, представленную в строках и столбцах несложных таблиц и диаграмм.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617" marR="62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68%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617" marR="62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21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Умение решать текстовые задачи. Читать, записывать и сравнивать величины (массу, время, длину, площадь, скорость), используя основные единицы измерения величин и соотношения между ними (килограмм – грамм; час – минута, минута – секунда; километр – метр, метр – дециметр, дециметр – сантиметр, метр – сантиметр, сантиметр – миллиметр);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решать задачи в 3–4 действия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617" marR="62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52%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617" marR="62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5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Овладение основами логического и алгоритмического мышления. Интерпретировать информацию, полученную при проведении несложных исследований (объяснять, сравнивать и обобщать данные, делать выводы и прогнозы).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617" marR="62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65%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617" marR="62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6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Интерпретировать информацию, полученную при проведении несложных исследований (объяснять, сравнивать и обобщать данные, делать выводы и прогнозы).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617" marR="62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48%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617" marR="62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Овладение основами логического и алгоритмического мышления.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Решение задач в 3-4 действия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617" marR="62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30%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617" marR="62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7610685"/>
              </p:ext>
            </p:extLst>
          </p:nvPr>
        </p:nvGraphicFramePr>
        <p:xfrm>
          <a:off x="1435608" y="309120"/>
          <a:ext cx="7456871" cy="55400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22824">
                  <a:extLst>
                    <a:ext uri="{9D8B030D-6E8A-4147-A177-3AD203B41FA5}">
                      <a16:colId xmlns:a16="http://schemas.microsoft.com/office/drawing/2014/main" val="1541786645"/>
                    </a:ext>
                  </a:extLst>
                </a:gridCol>
                <a:gridCol w="1340822">
                  <a:extLst>
                    <a:ext uri="{9D8B030D-6E8A-4147-A177-3AD203B41FA5}">
                      <a16:colId xmlns:a16="http://schemas.microsoft.com/office/drawing/2014/main" val="1378022196"/>
                    </a:ext>
                  </a:extLst>
                </a:gridCol>
                <a:gridCol w="2793225">
                  <a:extLst>
                    <a:ext uri="{9D8B030D-6E8A-4147-A177-3AD203B41FA5}">
                      <a16:colId xmlns:a16="http://schemas.microsoft.com/office/drawing/2014/main" val="2795193899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pPr marL="9525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уч.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extLst>
                  <a:ext uri="{0D108BD9-81ED-4DB2-BD59-A6C34878D82A}">
                    <a16:rowId xmlns:a16="http://schemas.microsoft.com/office/drawing/2014/main" val="3964333410"/>
                  </a:ext>
                </a:extLst>
              </a:tr>
              <a:tr h="564264">
                <a:tc>
                  <a:txBody>
                    <a:bodyPr/>
                    <a:lstStyle/>
                    <a:p>
                      <a:pPr marL="9525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Понизили ( Отм.&lt; Отм.по журналу)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extLst>
                  <a:ext uri="{0D108BD9-81ED-4DB2-BD59-A6C34878D82A}">
                    <a16:rowId xmlns:a16="http://schemas.microsoft.com/office/drawing/2014/main" val="2761754503"/>
                  </a:ext>
                </a:extLst>
              </a:tr>
              <a:tr h="756879">
                <a:tc>
                  <a:txBody>
                    <a:bodyPr/>
                    <a:lstStyle/>
                    <a:p>
                      <a:pPr marL="9525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Подтвердили(Отм.=Отм.по журналу)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567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extLst>
                  <a:ext uri="{0D108BD9-81ED-4DB2-BD59-A6C34878D82A}">
                    <a16:rowId xmlns:a16="http://schemas.microsoft.com/office/drawing/2014/main" val="2000694048"/>
                  </a:ext>
                </a:extLst>
              </a:tr>
              <a:tr h="1133274">
                <a:tc>
                  <a:txBody>
                    <a:bodyPr/>
                    <a:lstStyle/>
                    <a:p>
                      <a:pPr marL="9525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Повысили (Отм.&gt; Отм.по журналу)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extLst>
                  <a:ext uri="{0D108BD9-81ED-4DB2-BD59-A6C34878D82A}">
                    <a16:rowId xmlns:a16="http://schemas.microsoft.com/office/drawing/2014/main" val="3601076312"/>
                  </a:ext>
                </a:extLst>
              </a:tr>
              <a:tr h="2293552">
                <a:tc>
                  <a:txBody>
                    <a:bodyPr/>
                    <a:lstStyle/>
                    <a:p>
                      <a:pPr marL="9525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Всего*: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847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0" marB="0" anchor="ctr"/>
                </a:tc>
                <a:extLst>
                  <a:ext uri="{0D108BD9-81ED-4DB2-BD59-A6C34878D82A}">
                    <a16:rowId xmlns:a16="http://schemas.microsoft.com/office/drawing/2014/main" val="122105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8122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Результаты ВПР по математике в 4  классах считать удовлетворительными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4890</TotalTime>
  <Words>1275</Words>
  <Application>Microsoft Office PowerPoint</Application>
  <PresentationFormat>Экран (4:3)</PresentationFormat>
  <Paragraphs>260</Paragraphs>
  <Slides>28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5" baseType="lpstr">
      <vt:lpstr>Calibri</vt:lpstr>
      <vt:lpstr>Corbel</vt:lpstr>
      <vt:lpstr>Gill Sans MT</vt:lpstr>
      <vt:lpstr>Times New Roman</vt:lpstr>
      <vt:lpstr>Verdana</vt:lpstr>
      <vt:lpstr>Wingdings 2</vt:lpstr>
      <vt:lpstr>Солнцестояние</vt:lpstr>
      <vt:lpstr>                                     Результаты ВПР учащихся 4 классов 2017-2018 учебного года   </vt:lpstr>
      <vt:lpstr>              Математика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Выполнение заданий </vt:lpstr>
      <vt:lpstr>Презентация PowerPoint</vt:lpstr>
      <vt:lpstr>   Выводы:</vt:lpstr>
      <vt:lpstr>Презентация PowerPoint</vt:lpstr>
      <vt:lpstr>               Русский язык 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Выполнение заданий</vt:lpstr>
      <vt:lpstr>Презентация PowerPoint</vt:lpstr>
      <vt:lpstr>   Выводы:</vt:lpstr>
      <vt:lpstr>Презентация PowerPoint</vt:lpstr>
      <vt:lpstr>Презентация PowerPoint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     Выполнение заданий</vt:lpstr>
      <vt:lpstr>Презентация PowerPoint</vt:lpstr>
      <vt:lpstr>  Выводы :  </vt:lpstr>
      <vt:lpstr>Презентация PowerPoint</vt:lpstr>
    </vt:vector>
  </TitlesOfParts>
  <Company>ИМЦ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Пользователь</cp:lastModifiedBy>
  <cp:revision>676</cp:revision>
  <dcterms:created xsi:type="dcterms:W3CDTF">2012-12-17T07:09:56Z</dcterms:created>
  <dcterms:modified xsi:type="dcterms:W3CDTF">2018-05-29T18:56:29Z</dcterms:modified>
</cp:coreProperties>
</file>